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441" r:id="rId5"/>
    <p:sldId id="442" r:id="rId6"/>
    <p:sldId id="456" r:id="rId7"/>
    <p:sldId id="469" r:id="rId8"/>
    <p:sldId id="457" r:id="rId9"/>
    <p:sldId id="458" r:id="rId10"/>
    <p:sldId id="474" r:id="rId11"/>
    <p:sldId id="473" r:id="rId12"/>
    <p:sldId id="459" r:id="rId13"/>
    <p:sldId id="463" r:id="rId14"/>
    <p:sldId id="470" r:id="rId15"/>
    <p:sldId id="468" r:id="rId16"/>
    <p:sldId id="467" r:id="rId17"/>
    <p:sldId id="460" r:id="rId18"/>
    <p:sldId id="464" r:id="rId19"/>
    <p:sldId id="466" r:id="rId20"/>
    <p:sldId id="461" r:id="rId21"/>
    <p:sldId id="462" r:id="rId22"/>
    <p:sldId id="465" r:id="rId23"/>
    <p:sldId id="472" r:id="rId24"/>
    <p:sldId id="45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3513A-2245-4312-B11D-F70436E70457}" v="24" dt="2025-09-04T20:12:01.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80300" autoAdjust="0"/>
  </p:normalViewPr>
  <p:slideViewPr>
    <p:cSldViewPr>
      <p:cViewPr varScale="1">
        <p:scale>
          <a:sx n="127" d="100"/>
          <a:sy n="127" d="100"/>
        </p:scale>
        <p:origin x="101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9/4/2025</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9/4/2025</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5848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20016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9/4/2025</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lsevier.com/authors/policies-and-guidelines/credit-author-statement" TargetMode="External"/><Relationship Id="rId4" Type="http://schemas.openxmlformats.org/officeDocument/2006/relationships/hyperlink" Target="https://publicationethics.org/guidance/Guidel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STARS program training</a:t>
            </a:r>
            <a:br>
              <a:rPr lang="en-US" sz="2800" dirty="0">
                <a:latin typeface="Georgia" pitchFamily="18" charset="0"/>
              </a:rPr>
            </a:br>
            <a:r>
              <a:rPr lang="en-US" sz="2800" dirty="0">
                <a:latin typeface="Georgia" pitchFamily="18" charset="0"/>
              </a:rPr>
              <a:t>September 9</a:t>
            </a:r>
            <a:r>
              <a:rPr lang="en-US" sz="2700" dirty="0">
                <a:latin typeface="Georgia" pitchFamily="18" charset="0"/>
              </a:rPr>
              <a:t>, 2025</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632311"/>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&gt;750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revise to address 			shortcomings raised by editor/reviewers with which 		you agree. Don’t sit on rejected manuscripts not in 			need of major new work. And don’t revise to satisfy 			idiosyncratic reviewer tastes (they won’t see it again).</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you have addressed them thoroughly, and (iii) you 		don’t dramatically recast the paper.</a:t>
            </a: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use/trust your findings, get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social media,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(e.g.,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p>
          <a:p>
            <a:pPr marL="800100" lvl="1" indent="-342900">
              <a:buFontTx/>
              <a:buChar char="-"/>
            </a:pPr>
            <a:r>
              <a:rPr lang="en-US" sz="2400" dirty="0">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to friends/authors in the space for feedback (short email w/ title/abstract and link/attachment). Do not expect replies. Be sure to reciprocate for those who help!</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632311"/>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online plagiarism detection </a:t>
            </a:r>
            <a:r>
              <a:rPr lang="en-US" sz="2400" dirty="0" err="1">
                <a:latin typeface="Georgia" pitchFamily="18" charset="0"/>
              </a:rPr>
              <a:t>toosl</a:t>
            </a:r>
            <a:r>
              <a:rPr lang="en-US" sz="2400" dirty="0">
                <a:latin typeface="Georgia" pitchFamily="18" charset="0"/>
              </a:rPr>
              <a:t> (</a:t>
            </a:r>
            <a:r>
              <a:rPr lang="en-US" sz="2400" dirty="0" err="1">
                <a:latin typeface="Georgia" pitchFamily="18" charset="0"/>
              </a:rPr>
              <a:t>iThenticate</a:t>
            </a:r>
            <a:r>
              <a:rPr lang="en-US" sz="2400" dirty="0">
                <a:latin typeface="Georgia" pitchFamily="18" charset="0"/>
              </a:rPr>
              <a:t>, etc.). Run your paper through a utility to check for inadvertent plagiarism (e.g., due to poor notetaking, using material prepared by a less-careful (or unscrupulous) co-author or RA, etc.). Fix any problem before submitting! </a:t>
            </a:r>
          </a:p>
          <a:p>
            <a:pPr marL="800100" lvl="1" indent="-342900">
              <a:buFontTx/>
              <a:buChar char="-"/>
            </a:pPr>
            <a:r>
              <a:rPr lang="en-US" sz="2400" dirty="0">
                <a:latin typeface="Georgia" pitchFamily="18" charset="0"/>
              </a:rPr>
              <a:t>Have someone take your code and data to verify the reproducibility of your empirical results. Example: CCSS’ Results Reproduction service – a proofreading service for your coding and data </a:t>
            </a:r>
            <a:r>
              <a:rPr lang="en-US" sz="2400" dirty="0">
                <a:latin typeface="Georgia" pitchFamily="18" charset="0"/>
                <a:sym typeface="Wingdings" panose="05000000000000000000" pitchFamily="2" charset="2"/>
              </a:rPr>
              <a:t> </a:t>
            </a:r>
            <a:endParaRPr lang="en-US" sz="2400" dirty="0">
              <a:latin typeface="Georgia" pitchFamily="18" charset="0"/>
            </a:endParaRPr>
          </a:p>
          <a:p>
            <a:pPr lvl="1"/>
            <a:endParaRPr lang="en-US" sz="2400" dirty="0">
              <a:latin typeface="Georgia" pitchFamily="18" charset="0"/>
            </a:endParaRPr>
          </a:p>
          <a:p>
            <a:pPr lvl="1"/>
            <a:r>
              <a:rPr lang="en-US" sz="2400" dirty="0">
                <a:latin typeface="Georgia" pitchFamily="18" charset="0"/>
              </a:rPr>
              <a:t>Nothing is more embarrassing/career-damaging than an  academic integrity issue ... whether willful or inadvertent.</a:t>
            </a: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Resolve any uncertainty about authorship</a:t>
            </a:r>
          </a:p>
          <a:p>
            <a:pPr marL="800100" lvl="1" indent="-342900">
              <a:buFontTx/>
              <a:buChar char="-"/>
            </a:pPr>
            <a:r>
              <a:rPr lang="en-US" sz="2400" dirty="0">
                <a:latin typeface="Georgia" pitchFamily="18" charset="0"/>
              </a:rPr>
              <a:t>Collaborators should discuss co-authorship – who is and is not a co-author? What is the ordering among you? – and adhere to the Committee on Publication Ethics (</a:t>
            </a:r>
            <a:r>
              <a:rPr lang="en-US" sz="2400" dirty="0">
                <a:latin typeface="Georgia" pitchFamily="18" charset="0"/>
                <a:hlinkClick r:id="rId4"/>
              </a:rPr>
              <a:t>COPE</a:t>
            </a:r>
            <a:r>
              <a:rPr lang="en-US" sz="2400" dirty="0">
                <a:latin typeface="Georgia" pitchFamily="18" charset="0"/>
              </a:rPr>
              <a:t>) guidelines to define who earned co-authorship.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Individuals who earned </a:t>
            </a:r>
            <a:r>
              <a:rPr lang="en-US" sz="2400" dirty="0" err="1">
                <a:latin typeface="Georgia" pitchFamily="18" charset="0"/>
              </a:rPr>
              <a:t>coauthorship</a:t>
            </a:r>
            <a:r>
              <a:rPr lang="en-US" sz="2400" dirty="0">
                <a:latin typeface="Georgia" pitchFamily="18" charset="0"/>
              </a:rPr>
              <a:t> must then consent to being named a coauthor. </a:t>
            </a:r>
            <a:r>
              <a:rPr lang="en-US" sz="2400" b="1" i="1" u="sng" dirty="0">
                <a:latin typeface="Georgia" pitchFamily="18" charset="0"/>
              </a:rPr>
              <a:t>Both are necessary</a:t>
            </a:r>
            <a:r>
              <a:rPr lang="en-US" sz="2400" dirty="0">
                <a:latin typeface="Georgia" pitchFamily="18" charset="0"/>
              </a:rPr>
              <a: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Develop a </a:t>
            </a:r>
            <a:r>
              <a:rPr lang="en-US" sz="2400" dirty="0" err="1">
                <a:latin typeface="Georgia" pitchFamily="18" charset="0"/>
                <a:hlinkClick r:id="rId5"/>
              </a:rPr>
              <a:t>CRediT</a:t>
            </a:r>
            <a:r>
              <a:rPr lang="en-US" sz="2400" dirty="0">
                <a:latin typeface="Georgia" pitchFamily="18" charset="0"/>
                <a:hlinkClick r:id="rId5"/>
              </a:rPr>
              <a:t> (Contributor Roles Taxonomy) </a:t>
            </a:r>
            <a:r>
              <a:rPr lang="en-US" sz="2400" dirty="0">
                <a:latin typeface="Georgia" pitchFamily="18" charset="0"/>
              </a:rPr>
              <a:t>statement to recognize individual contributions. </a:t>
            </a:r>
          </a:p>
          <a:p>
            <a:pPr lvl="1"/>
            <a:endParaRPr lang="en-US" sz="2400" dirty="0">
              <a:latin typeface="Georgia" pitchFamily="18" charset="0"/>
            </a:endParaRPr>
          </a:p>
          <a:p>
            <a:pPr lvl="1"/>
            <a:r>
              <a:rPr lang="en-US" sz="2400" dirty="0">
                <a:latin typeface="Georgia" pitchFamily="18" charset="0"/>
              </a:rPr>
              <a:t>Co-authorship disputes are damaging and hard to resolve post-submission. </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254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740307"/>
          </a:xfrm>
          <a:prstGeom prst="rect">
            <a:avLst/>
          </a:prstGeom>
          <a:noFill/>
        </p:spPr>
        <p:txBody>
          <a:bodyPr wrap="square" rtlCol="0">
            <a:spAutoFit/>
          </a:bodyPr>
          <a:lstStyle/>
          <a:p>
            <a:r>
              <a:rPr lang="en-US" sz="2400" b="1" dirty="0">
                <a:latin typeface="Georgia" pitchFamily="18" charset="0"/>
              </a:rPr>
              <a:t>4.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get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lvl="2"/>
            <a:endParaRPr lang="en-US" sz="2400" dirty="0">
              <a:latin typeface="Georgia" pitchFamily="18" charset="0"/>
            </a:endParaRP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13002</TotalTime>
  <Words>2539</Words>
  <Application>Microsoft Office PowerPoint</Application>
  <PresentationFormat>On-screen Show (4:3)</PresentationFormat>
  <Paragraphs>224</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Georgia</vt:lpstr>
      <vt:lpstr>Times New Roman</vt:lpstr>
      <vt:lpstr>Opportunity104October2008</vt:lpstr>
      <vt:lpstr>Custom Design</vt:lpstr>
      <vt:lpstr>1_Custom Design</vt:lpstr>
      <vt:lpstr> Chris Barrett STARS program training September 9,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Christopher Barrett</cp:lastModifiedBy>
  <cp:revision>729</cp:revision>
  <cp:lastPrinted>2012-10-16T03:05:11Z</cp:lastPrinted>
  <dcterms:created xsi:type="dcterms:W3CDTF">2010-06-02T17:17:22Z</dcterms:created>
  <dcterms:modified xsi:type="dcterms:W3CDTF">2025-09-04T20:15:06Z</dcterms:modified>
</cp:coreProperties>
</file>